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Override PartName="/ppt/notesSlides/notesSlide3.xml" ContentType="application/vnd.openxmlformats-officedocument.presentationml.notesSlide+xml"/>
  <Default Extension="jpeg" ContentType="image/jpeg"/>
  <Override PartName="/ppt/tableStyles.xml" ContentType="application/vnd.openxmlformats-officedocument.presentationml.tableStyles+xml"/>
  <Default Extension="emf" ContentType="image/x-emf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docProps/core.xml" ContentType="application/vnd.openxmlformats-package.core-properties+xml"/>
  <Override PartName="/ppt/slides/slide14.xml" ContentType="application/vnd.openxmlformats-officedocument.presentationml.slide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Default Extension="gif" ContentType="image/gi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 autoCompressPictures="0">
  <p:sldMasterIdLst>
    <p:sldMasterId id="2147483663" r:id="rId1"/>
  </p:sldMasterIdLst>
  <p:notesMasterIdLst>
    <p:notesMasterId r:id="rId20"/>
  </p:notesMasterIdLst>
  <p:handoutMasterIdLst>
    <p:handoutMasterId r:id="rId21"/>
  </p:handoutMasterIdLst>
  <p:sldIdLst>
    <p:sldId id="260" r:id="rId2"/>
    <p:sldId id="284" r:id="rId3"/>
    <p:sldId id="285" r:id="rId4"/>
    <p:sldId id="262" r:id="rId5"/>
    <p:sldId id="264" r:id="rId6"/>
    <p:sldId id="265" r:id="rId7"/>
    <p:sldId id="274" r:id="rId8"/>
    <p:sldId id="275" r:id="rId9"/>
    <p:sldId id="270" r:id="rId10"/>
    <p:sldId id="271" r:id="rId11"/>
    <p:sldId id="272" r:id="rId12"/>
    <p:sldId id="283" r:id="rId13"/>
    <p:sldId id="273" r:id="rId14"/>
    <p:sldId id="281" r:id="rId15"/>
    <p:sldId id="276" r:id="rId16"/>
    <p:sldId id="278" r:id="rId17"/>
    <p:sldId id="282" r:id="rId18"/>
    <p:sldId id="28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Author id="0" name="Allan Espinosa" initials="AM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9067" autoAdjust="0"/>
    <p:restoredTop sz="94682" autoAdjust="0"/>
  </p:normalViewPr>
  <p:slideViewPr>
    <p:cSldViewPr snapToObjects="1" showGuides="1">
      <p:cViewPr varScale="1">
        <p:scale>
          <a:sx n="121" d="100"/>
          <a:sy n="121" d="100"/>
        </p:scale>
        <p:origin x="-89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53D6A-5627-BF44-9CAD-B86BEE129E21}" type="datetimeFigureOut">
              <a:rPr lang="en-US" smtClean="0"/>
              <a:pPr/>
              <a:t>6/19/12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4C7F5-D946-CB43-A92C-91768EC921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60744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C1586-5DF1-5445-B7E3-B7397490DD96}" type="datetimeFigureOut">
              <a:rPr lang="en-US" smtClean="0"/>
              <a:pPr/>
              <a:t>6/19/12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F04EF-D5D4-1240-9BA7-6DA9BC1548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382558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F04EF-D5D4-1240-9BA7-6DA9BC1548C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Collaborations?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F04EF-D5D4-1240-9BA7-6DA9BC1548C3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B6B4B-23E3-B84D-8705-971FD693046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15968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9" name="Picture 18" descr="ci_logo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" y="274638"/>
            <a:ext cx="1790700" cy="800100"/>
          </a:xfrm>
          <a:prstGeom prst="rect">
            <a:avLst/>
          </a:prstGeom>
        </p:spPr>
      </p:pic>
      <p:pic>
        <p:nvPicPr>
          <p:cNvPr id="20" name="Picture 19" descr="argonnlogo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0" y="6400800"/>
            <a:ext cx="812800" cy="279400"/>
          </a:xfrm>
          <a:prstGeom prst="rect">
            <a:avLst/>
          </a:prstGeom>
        </p:spPr>
      </p:pic>
      <p:pic>
        <p:nvPicPr>
          <p:cNvPr id="21" name="Picture 20" descr="uofclogo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07100" y="6477000"/>
            <a:ext cx="1003300" cy="2032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 userDrawn="1"/>
        </p:nvCxnSpPr>
        <p:spPr>
          <a:xfrm rot="5400000">
            <a:off x="5561806" y="6553200"/>
            <a:ext cx="304800" cy="1588"/>
          </a:xfrm>
          <a:prstGeom prst="line">
            <a:avLst/>
          </a:prstGeom>
          <a:ln>
            <a:solidFill>
              <a:srgbClr val="B42E34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rot="5400000">
            <a:off x="7163594" y="6553200"/>
            <a:ext cx="304800" cy="1588"/>
          </a:xfrm>
          <a:prstGeom prst="line">
            <a:avLst/>
          </a:prstGeom>
          <a:ln>
            <a:solidFill>
              <a:srgbClr val="B42E34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7506811" y="6333282"/>
            <a:ext cx="1069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 err="1" smtClean="0">
                <a:solidFill>
                  <a:schemeClr val="bg1">
                    <a:lumMod val="85000"/>
                  </a:schemeClr>
                </a:solidFill>
              </a:rPr>
              <a:t>www.ci.anl.gov</a:t>
            </a:r>
            <a:endParaRPr lang="en-US" sz="105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512746" y="6497350"/>
            <a:ext cx="13472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 err="1" smtClean="0">
                <a:solidFill>
                  <a:schemeClr val="bg1">
                    <a:lumMod val="85000"/>
                  </a:schemeClr>
                </a:solidFill>
              </a:rPr>
              <a:t>www.ci.uchicago.edu</a:t>
            </a:r>
            <a:endParaRPr lang="en-US" sz="105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5943600" cy="9175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457200" y="30480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1" name="Picture 10" descr="radiate.eps"/>
          <p:cNvPicPr>
            <a:picLocks noChangeAspect="1"/>
          </p:cNvPicPr>
          <p:nvPr userDrawn="1"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410200" y="495300"/>
            <a:ext cx="3721100" cy="56769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596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ofcicon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48492" y="108216"/>
            <a:ext cx="673100" cy="596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"/>
            <a:ext cx="7772400" cy="838200"/>
          </a:xfrm>
          <a:prstGeom prst="rect">
            <a:avLst/>
          </a:prstGeom>
        </p:spPr>
        <p:txBody>
          <a:bodyPr tIns="91440" bIns="137160" anchor="ctr">
            <a:normAutofit/>
          </a:bodyPr>
          <a:lstStyle>
            <a:lvl1pPr algn="l">
              <a:spcBef>
                <a:spcPts val="0"/>
              </a:spcBef>
              <a:defRPr sz="3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28600" y="990600"/>
            <a:ext cx="8553450" cy="5257800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spcBef>
                <a:spcPts val="600"/>
              </a:spcBef>
              <a:buClr>
                <a:srgbClr val="800000"/>
              </a:buClr>
              <a:buSzPct val="80000"/>
              <a:buFont typeface="Lucida Grande"/>
              <a:buChar char="•"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600"/>
              </a:spcBef>
              <a:buClr>
                <a:srgbClr val="800000"/>
              </a:buClr>
              <a:buSzPct val="80000"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600"/>
              </a:spcBef>
              <a:buClr>
                <a:srgbClr val="800000"/>
              </a:buClr>
              <a:buSzPct val="80000"/>
              <a:buFont typeface="Courier New"/>
              <a:buChar char="o"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2400" y="6467445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D12DC1-BB88-6B49-A914-5DE104335772}" type="slidenum">
              <a:rPr lang="en-US" sz="12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Footer Placeholder 16"/>
          <p:cNvSpPr txBox="1">
            <a:spLocks/>
          </p:cNvSpPr>
          <p:nvPr userDrawn="1"/>
        </p:nvSpPr>
        <p:spPr>
          <a:xfrm>
            <a:off x="1143000" y="6477000"/>
            <a:ext cx="3352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lvl1pPr marL="0" algn="l" defTabSz="457200" rtl="0" eaLnBrk="1" latinLnBrk="0" hangingPunct="1">
              <a:defRPr lang="en-US" sz="1200" kern="120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ExTENCI –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d.katz@ieee.org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DIDC'12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8B72A2-F8CA-6E45-A027-A292FCC1D7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emf"/><Relationship Id="rId8" Type="http://schemas.openxmlformats.org/officeDocument/2006/relationships/image" Target="../media/image2.emf"/><Relationship Id="rId9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41596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rgonnlogo.ep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0" y="6477000"/>
            <a:ext cx="812800" cy="279400"/>
          </a:xfrm>
          <a:prstGeom prst="rect">
            <a:avLst/>
          </a:prstGeom>
        </p:spPr>
      </p:pic>
      <p:pic>
        <p:nvPicPr>
          <p:cNvPr id="10" name="Picture 9" descr="uofclogo.ep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6553200"/>
            <a:ext cx="1003300" cy="2032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rot="5400000">
            <a:off x="5791994" y="6629400"/>
            <a:ext cx="304800" cy="1588"/>
          </a:xfrm>
          <a:prstGeom prst="line">
            <a:avLst/>
          </a:prstGeom>
          <a:ln>
            <a:solidFill>
              <a:srgbClr val="B42E34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7241382" y="6629400"/>
            <a:ext cx="304800" cy="1588"/>
          </a:xfrm>
          <a:prstGeom prst="line">
            <a:avLst/>
          </a:prstGeom>
          <a:ln>
            <a:solidFill>
              <a:srgbClr val="B42E34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06811" y="6408000"/>
            <a:ext cx="1069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 err="1" smtClean="0">
                <a:solidFill>
                  <a:schemeClr val="bg1">
                    <a:lumMod val="85000"/>
                  </a:schemeClr>
                </a:solidFill>
              </a:rPr>
              <a:t>www.ci.anl.gov</a:t>
            </a:r>
            <a:endParaRPr lang="en-US" sz="105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12746" y="6572068"/>
            <a:ext cx="13472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 err="1" smtClean="0">
                <a:solidFill>
                  <a:schemeClr val="bg1">
                    <a:lumMod val="85000"/>
                  </a:schemeClr>
                </a:solidFill>
              </a:rPr>
              <a:t>www.ci.uchicago.edu</a:t>
            </a:r>
            <a:endParaRPr lang="en-US" sz="105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5" name="Picture 14" descr="radiateforwhite.eps"/>
          <p:cNvPicPr>
            <a:picLocks noChangeAspect="1"/>
          </p:cNvPicPr>
          <p:nvPr/>
        </p:nvPicPr>
        <p:blipFill>
          <a:blip r:embed="rId9">
            <a:alphaModFix amt="85000"/>
          </a:blip>
          <a:stretch>
            <a:fillRect/>
          </a:stretch>
        </p:blipFill>
        <p:spPr>
          <a:xfrm>
            <a:off x="5613400" y="838200"/>
            <a:ext cx="3530600" cy="5359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5" r:id="rId3"/>
    <p:sldLayoutId id="2147483666" r:id="rId4"/>
    <p:sldLayoutId id="2147483667" r:id="rId5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143000"/>
            <a:ext cx="5943600" cy="1447800"/>
          </a:xfrm>
        </p:spPr>
        <p:txBody>
          <a:bodyPr>
            <a:noAutofit/>
          </a:bodyPr>
          <a:lstStyle/>
          <a:p>
            <a:r>
              <a:rPr lang="en-US" sz="2800" dirty="0" smtClean="0"/>
              <a:t>Job and Data Clustering for Aggregate Use of Multiple Production </a:t>
            </a:r>
            <a:r>
              <a:rPr lang="en-US" sz="2800" dirty="0" err="1" smtClean="0"/>
              <a:t>Cyberinfrastructures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514600"/>
            <a:ext cx="5334000" cy="4343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Ketan </a:t>
            </a:r>
            <a:r>
              <a:rPr lang="en-US" dirty="0" err="1" smtClean="0"/>
              <a:t>Maheshwari</a:t>
            </a:r>
            <a:r>
              <a:rPr lang="en-US" dirty="0" smtClean="0"/>
              <a:t>, Allan Espinosa, Daniel S. Katz, Michael Wilde, Zhao Zhang, Ian Foster, Scott Callaghan, Phillip </a:t>
            </a:r>
            <a:r>
              <a:rPr lang="en-US" dirty="0" err="1" smtClean="0"/>
              <a:t>Maechling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Presenter: Daniel S. Katz</a:t>
            </a:r>
          </a:p>
          <a:p>
            <a:r>
              <a:rPr lang="en-US" dirty="0" smtClean="0"/>
              <a:t>Senior Fellow, Computation Institute (University of Chicago &amp; Argonne National Laboratory)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DIDC’12 (19 Jun 2012)</a:t>
            </a:r>
          </a:p>
        </p:txBody>
      </p:sp>
      <p:pic>
        <p:nvPicPr>
          <p:cNvPr id="7" name="Picture 8" descr="tglogo-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648200"/>
            <a:ext cx="1371600" cy="1499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osg_lo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4648200"/>
            <a:ext cx="3082956" cy="156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Straightforward Swift implementation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19285"/>
            <a:ext cx="8553450" cy="480131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Site </a:t>
            </a:r>
            <a:r>
              <a:rPr lang="en-US" sz="1600" dirty="0" err="1" smtClean="0">
                <a:latin typeface="Courier New"/>
                <a:cs typeface="Courier New"/>
              </a:rPr>
              <a:t>site</a:t>
            </a:r>
            <a:r>
              <a:rPr lang="en-US" sz="1600" dirty="0" smtClean="0">
                <a:latin typeface="Courier New"/>
                <a:cs typeface="Courier New"/>
              </a:rPr>
              <a:t> = "</a:t>
            </a:r>
            <a:r>
              <a:rPr lang="en-US" sz="1600" b="1" dirty="0" smtClean="0">
                <a:latin typeface="Courier New"/>
                <a:cs typeface="Courier New"/>
              </a:rPr>
              <a:t>LGU</a:t>
            </a:r>
            <a:r>
              <a:rPr lang="en-US" sz="1600" dirty="0" smtClean="0">
                <a:latin typeface="Courier New"/>
                <a:cs typeface="Courier New"/>
              </a:rPr>
              <a:t>";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Sgt </a:t>
            </a:r>
            <a:r>
              <a:rPr lang="en-US" sz="1600" dirty="0" err="1" smtClean="0">
                <a:latin typeface="Courier New"/>
                <a:cs typeface="Courier New"/>
              </a:rPr>
              <a:t>sgt</a:t>
            </a:r>
            <a:r>
              <a:rPr lang="en-US" sz="1600" dirty="0" smtClean="0">
                <a:latin typeface="Courier New"/>
                <a:cs typeface="Courier New"/>
              </a:rPr>
              <a:t>&lt;"From MPI code 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computed in </a:t>
            </a:r>
            <a:r>
              <a:rPr lang="en-US" sz="1600" dirty="0" err="1" smtClean="0">
                <a:latin typeface="Courier New"/>
                <a:cs typeface="Courier New"/>
              </a:rPr>
              <a:t>TeraGrid</a:t>
            </a:r>
            <a:r>
              <a:rPr lang="en-US" sz="1600" dirty="0" smtClean="0">
                <a:latin typeface="Courier New"/>
                <a:cs typeface="Courier New"/>
              </a:rPr>
              <a:t>"&gt;;</a:t>
            </a:r>
          </a:p>
          <a:p>
            <a:endParaRPr lang="en-US" sz="1600" dirty="0" smtClean="0">
              <a:latin typeface="Courier New"/>
              <a:cs typeface="Courier New"/>
            </a:endParaRPr>
          </a:p>
          <a:p>
            <a:r>
              <a:rPr lang="en-US" sz="1600" dirty="0" smtClean="0">
                <a:latin typeface="Courier New"/>
                <a:cs typeface="Courier New"/>
              </a:rPr>
              <a:t>Rupture </a:t>
            </a:r>
            <a:r>
              <a:rPr lang="en-US" sz="1600" dirty="0" err="1" smtClean="0">
                <a:latin typeface="Courier New"/>
                <a:cs typeface="Courier New"/>
              </a:rPr>
              <a:t>rups</a:t>
            </a:r>
            <a:r>
              <a:rPr lang="en-US" sz="1600" dirty="0" smtClean="0">
                <a:latin typeface="Courier New"/>
                <a:cs typeface="Courier New"/>
              </a:rPr>
              <a:t>[]=</a:t>
            </a:r>
            <a:r>
              <a:rPr lang="en-US" sz="1600" dirty="0" err="1" smtClean="0">
                <a:latin typeface="Courier New"/>
                <a:cs typeface="Courier New"/>
              </a:rPr>
              <a:t>get_rupture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sgt</a:t>
            </a:r>
            <a:r>
              <a:rPr lang="en-US" sz="1600" dirty="0" smtClean="0">
                <a:latin typeface="Courier New"/>
                <a:cs typeface="Courier New"/>
              </a:rPr>
              <a:t>);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foreach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rup</a:t>
            </a:r>
            <a:r>
              <a:rPr lang="en-US" dirty="0" smtClean="0">
                <a:latin typeface="Courier New"/>
                <a:cs typeface="Courier New"/>
              </a:rPr>
              <a:t> in </a:t>
            </a:r>
            <a:r>
              <a:rPr lang="en-US" dirty="0" err="1" smtClean="0">
                <a:latin typeface="Courier New"/>
                <a:cs typeface="Courier New"/>
              </a:rPr>
              <a:t>rups</a:t>
            </a:r>
            <a:r>
              <a:rPr lang="en-US" dirty="0" smtClean="0">
                <a:latin typeface="Courier New"/>
                <a:cs typeface="Courier New"/>
              </a:rPr>
              <a:t> {</a:t>
            </a:r>
          </a:p>
          <a:p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Sgt</a:t>
            </a:r>
            <a:r>
              <a:rPr lang="en-US" dirty="0" smtClean="0">
                <a:latin typeface="Courier New"/>
                <a:cs typeface="Courier New"/>
              </a:rPr>
              <a:t> sub;</a:t>
            </a:r>
          </a:p>
          <a:p>
            <a:r>
              <a:rPr lang="en-US" dirty="0" smtClean="0">
                <a:latin typeface="Courier New"/>
                <a:cs typeface="Courier New"/>
              </a:rPr>
              <a:t>   sub = </a:t>
            </a:r>
            <a:r>
              <a:rPr lang="en-US" b="1" dirty="0" smtClean="0">
                <a:latin typeface="Courier New"/>
                <a:cs typeface="Courier New"/>
              </a:rPr>
              <a:t>extract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sgt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rup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r>
              <a:rPr lang="en-US" dirty="0" smtClean="0">
                <a:latin typeface="Courier New"/>
                <a:cs typeface="Courier New"/>
              </a:rPr>
              <a:t>   Variations </a:t>
            </a:r>
            <a:r>
              <a:rPr lang="en-US" dirty="0" err="1" smtClean="0">
                <a:latin typeface="Courier New"/>
                <a:cs typeface="Courier New"/>
              </a:rPr>
              <a:t>vars</a:t>
            </a:r>
            <a:r>
              <a:rPr lang="en-US" dirty="0" smtClean="0">
                <a:latin typeface="Courier New"/>
                <a:cs typeface="Courier New"/>
              </a:rPr>
              <a:t> =      </a:t>
            </a:r>
            <a:r>
              <a:rPr lang="en-US" dirty="0" err="1" smtClean="0">
                <a:latin typeface="Courier New"/>
                <a:cs typeface="Courier New"/>
              </a:rPr>
              <a:t>get_variations</a:t>
            </a:r>
            <a:r>
              <a:rPr lang="en-US" dirty="0" smtClean="0">
                <a:latin typeface="Courier New"/>
                <a:cs typeface="Courier New"/>
              </a:rPr>
              <a:t>(site, </a:t>
            </a:r>
            <a:r>
              <a:rPr lang="en-US" dirty="0" err="1" smtClean="0">
                <a:latin typeface="Courier New"/>
                <a:cs typeface="Courier New"/>
              </a:rPr>
              <a:t>rup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r>
              <a:rPr lang="en-US" dirty="0" smtClean="0">
                <a:latin typeface="Courier New"/>
                <a:cs typeface="Courier New"/>
              </a:rPr>
              <a:t>  Seismogram </a:t>
            </a:r>
            <a:r>
              <a:rPr lang="en-US" dirty="0" err="1" smtClean="0">
                <a:latin typeface="Courier New"/>
                <a:cs typeface="Courier New"/>
              </a:rPr>
              <a:t>seis</a:t>
            </a:r>
            <a:r>
              <a:rPr lang="en-US" dirty="0" smtClean="0">
                <a:latin typeface="Courier New"/>
                <a:cs typeface="Courier New"/>
              </a:rPr>
              <a:t>[];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 smtClean="0">
                <a:latin typeface="Courier New"/>
                <a:cs typeface="Courier New"/>
              </a:rPr>
              <a:t>PeakValue</a:t>
            </a:r>
            <a:r>
              <a:rPr lang="en-US" dirty="0" smtClean="0">
                <a:latin typeface="Courier New"/>
                <a:cs typeface="Courier New"/>
              </a:rPr>
              <a:t> peak[];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 smtClean="0">
                <a:latin typeface="Courier New"/>
                <a:cs typeface="Courier New"/>
              </a:rPr>
              <a:t>foreach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var,i</a:t>
            </a:r>
            <a:r>
              <a:rPr lang="en-US" dirty="0" smtClean="0">
                <a:latin typeface="Courier New"/>
                <a:cs typeface="Courier New"/>
              </a:rPr>
              <a:t> in </a:t>
            </a:r>
            <a:r>
              <a:rPr lang="en-US" dirty="0" err="1" smtClean="0">
                <a:latin typeface="Courier New"/>
                <a:cs typeface="Courier New"/>
              </a:rPr>
              <a:t>vars</a:t>
            </a:r>
            <a:r>
              <a:rPr lang="en-US" dirty="0" smtClean="0">
                <a:latin typeface="Courier New"/>
                <a:cs typeface="Courier New"/>
              </a:rPr>
              <a:t> {</a:t>
            </a:r>
          </a:p>
          <a:p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seis</a:t>
            </a:r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] =  </a:t>
            </a:r>
            <a:r>
              <a:rPr lang="en-US" b="1" dirty="0" smtClean="0">
                <a:latin typeface="Courier New"/>
                <a:cs typeface="Courier New"/>
              </a:rPr>
              <a:t>seismogram</a:t>
            </a:r>
            <a:r>
              <a:rPr lang="en-US" dirty="0" smtClean="0">
                <a:latin typeface="Courier New"/>
                <a:cs typeface="Courier New"/>
              </a:rPr>
              <a:t>(sub, </a:t>
            </a:r>
            <a:r>
              <a:rPr lang="en-US" dirty="0" err="1" smtClean="0">
                <a:latin typeface="Courier New"/>
                <a:cs typeface="Courier New"/>
              </a:rPr>
              <a:t>var</a:t>
            </a:r>
            <a:r>
              <a:rPr lang="en-US" dirty="0" smtClean="0">
                <a:latin typeface="Courier New"/>
                <a:cs typeface="Courier New"/>
              </a:rPr>
              <a:t>); </a:t>
            </a:r>
          </a:p>
          <a:p>
            <a:r>
              <a:rPr lang="en-US" dirty="0" smtClean="0">
                <a:latin typeface="Courier New"/>
                <a:cs typeface="Courier New"/>
              </a:rPr>
              <a:t>     peak[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] = </a:t>
            </a:r>
            <a:r>
              <a:rPr lang="en-US" b="1" dirty="0" err="1" smtClean="0">
                <a:latin typeface="Courier New"/>
                <a:cs typeface="Courier New"/>
              </a:rPr>
              <a:t>peak_calc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seis</a:t>
            </a:r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], </a:t>
            </a:r>
            <a:r>
              <a:rPr lang="en-US" dirty="0" err="1" smtClean="0">
                <a:latin typeface="Courier New"/>
                <a:cs typeface="Courier New"/>
              </a:rPr>
              <a:t>var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r>
              <a:rPr lang="en-US" dirty="0" smtClean="0">
                <a:latin typeface="Courier New"/>
                <a:cs typeface="Courier New"/>
              </a:rPr>
              <a:t>   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} // end </a:t>
            </a:r>
            <a:r>
              <a:rPr lang="en-US" dirty="0" err="1" smtClean="0">
                <a:latin typeface="Courier New"/>
                <a:cs typeface="Courier New"/>
              </a:rPr>
              <a:t>foreach</a:t>
            </a:r>
            <a:r>
              <a:rPr lang="en-US" dirty="0" smtClean="0">
                <a:latin typeface="Courier New"/>
                <a:cs typeface="Courier New"/>
              </a:rPr>
              <a:t> over </a:t>
            </a:r>
            <a:r>
              <a:rPr lang="en-US" dirty="0" err="1" smtClean="0">
                <a:latin typeface="Courier New"/>
                <a:cs typeface="Courier New"/>
              </a:rPr>
              <a:t>vars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 } // end </a:t>
            </a:r>
            <a:r>
              <a:rPr lang="en-US" dirty="0" err="1" smtClean="0">
                <a:latin typeface="Courier New"/>
                <a:cs typeface="Courier New"/>
              </a:rPr>
              <a:t>foreach</a:t>
            </a:r>
            <a:r>
              <a:rPr lang="en-US" dirty="0" smtClean="0">
                <a:latin typeface="Courier New"/>
                <a:cs typeface="Courier New"/>
              </a:rPr>
              <a:t> over </a:t>
            </a:r>
            <a:r>
              <a:rPr lang="en-US" dirty="0" err="1" smtClean="0">
                <a:latin typeface="Courier New"/>
                <a:cs typeface="Courier New"/>
              </a:rPr>
              <a:t>rups</a:t>
            </a:r>
            <a:endParaRPr lang="en-US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Problems with straightforward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Can’t keep data on OSG sites</a:t>
            </a:r>
          </a:p>
          <a:p>
            <a:pPr lvl="1"/>
            <a:r>
              <a:rPr lang="en-US" dirty="0" smtClean="0"/>
              <a:t>Need full 2 TB on each site to use that site, because Swift doesn’t currently have a good data-affinity-aware scheduling mechanism, and because OSG resources are opportunistic</a:t>
            </a:r>
          </a:p>
          <a:p>
            <a:r>
              <a:rPr lang="en-US" dirty="0" smtClean="0"/>
              <a:t>So, need to move data to where resources are available</a:t>
            </a:r>
          </a:p>
          <a:p>
            <a:pPr lvl="1"/>
            <a:r>
              <a:rPr lang="en-US" dirty="0" smtClean="0"/>
              <a:t>Basically – move 40 GB for each rupture, extract 160 MB for that rupture, move 3 MB for each rupture variation, make calculations associated with the variations</a:t>
            </a:r>
          </a:p>
          <a:p>
            <a:r>
              <a:rPr lang="en-US" dirty="0" smtClean="0"/>
              <a:t>But, data movement times overwhelmed compute times (when trying to do this at 2000x parallel)</a:t>
            </a:r>
          </a:p>
          <a:p>
            <a:r>
              <a:rPr lang="en-US" dirty="0" smtClean="0"/>
              <a:t>So, be more clever in scheduling</a:t>
            </a:r>
          </a:p>
          <a:p>
            <a:pPr lvl="1"/>
            <a:r>
              <a:rPr lang="en-US" dirty="0" smtClean="0"/>
              <a:t>With the idea that this could be automated in Swift later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i="1" dirty="0" smtClean="0"/>
              <a:t>extract</a:t>
            </a:r>
            <a:r>
              <a:rPr lang="en-US" dirty="0" smtClean="0"/>
              <a:t> stage needs 40G of data to run; </a:t>
            </a:r>
            <a:r>
              <a:rPr lang="en-US" b="1" dirty="0" smtClean="0"/>
              <a:t>impractical</a:t>
            </a:r>
            <a:r>
              <a:rPr lang="en-US" dirty="0" smtClean="0"/>
              <a:t> on remote resources such as OSG</a:t>
            </a:r>
          </a:p>
          <a:p>
            <a:r>
              <a:rPr lang="en-US" dirty="0" smtClean="0"/>
              <a:t>Data intensive jobs best scheduled on XSEDE resources hosting large amount of SGT and </a:t>
            </a:r>
            <a:r>
              <a:rPr lang="en-US" dirty="0" err="1" smtClean="0"/>
              <a:t>rupvar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Small </a:t>
            </a:r>
            <a:r>
              <a:rPr lang="en-US" i="1" dirty="0" err="1" smtClean="0"/>
              <a:t>seispeak</a:t>
            </a:r>
            <a:r>
              <a:rPr lang="en-US" dirty="0" smtClean="0"/>
              <a:t> jobs must be </a:t>
            </a:r>
            <a:r>
              <a:rPr lang="en-US" b="1" dirty="0" smtClean="0"/>
              <a:t>clustered</a:t>
            </a:r>
            <a:r>
              <a:rPr lang="en-US" dirty="0" smtClean="0"/>
              <a:t> to conserve bandwidth and utilize resources; clustering size must be directly proportional to the optimal </a:t>
            </a:r>
            <a:r>
              <a:rPr lang="en-US" dirty="0" err="1" smtClean="0"/>
              <a:t>walltime</a:t>
            </a:r>
            <a:r>
              <a:rPr lang="en-US" dirty="0" smtClean="0"/>
              <a:t> on OSG site</a:t>
            </a:r>
          </a:p>
          <a:p>
            <a:r>
              <a:rPr lang="en-US" dirty="0" smtClean="0"/>
              <a:t>Sufficient shared-space available on OSG sites to host clustered data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46782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Current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990600"/>
            <a:ext cx="8738274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Combine everything into a single Swift script</a:t>
            </a:r>
          </a:p>
          <a:p>
            <a:r>
              <a:rPr lang="en-US" dirty="0" smtClean="0"/>
              <a:t>Do SGT on TeraGrid</a:t>
            </a:r>
          </a:p>
          <a:p>
            <a:r>
              <a:rPr lang="en-US" dirty="0" smtClean="0"/>
              <a:t>Split PP across TG and OSG, based on # of rupture variations per rupture</a:t>
            </a:r>
          </a:p>
          <a:p>
            <a:pPr lvl="1"/>
            <a:r>
              <a:rPr lang="en-US" dirty="0" smtClean="0"/>
              <a:t>Do all SGT extractions on TG (rather move </a:t>
            </a:r>
            <a:br>
              <a:rPr lang="en-US" dirty="0" smtClean="0"/>
            </a:br>
            <a:r>
              <a:rPr lang="en-US" dirty="0" smtClean="0"/>
              <a:t>160 MB </a:t>
            </a:r>
            <a:r>
              <a:rPr lang="en-US" dirty="0" err="1" smtClean="0"/>
              <a:t>subSGTs</a:t>
            </a:r>
            <a:r>
              <a:rPr lang="en-US" dirty="0" smtClean="0"/>
              <a:t> than 40 GB </a:t>
            </a:r>
            <a:r>
              <a:rPr lang="en-US" dirty="0" err="1" smtClean="0"/>
              <a:t>SGTs</a:t>
            </a:r>
            <a:r>
              <a:rPr lang="en-US" dirty="0" smtClean="0"/>
              <a:t>) – reduces </a:t>
            </a:r>
            <a:br>
              <a:rPr lang="en-US" dirty="0" smtClean="0"/>
            </a:br>
            <a:r>
              <a:rPr lang="en-US" dirty="0" smtClean="0"/>
              <a:t>overall data movement dramatically</a:t>
            </a:r>
          </a:p>
          <a:p>
            <a:pPr lvl="1"/>
            <a:r>
              <a:rPr lang="en-US" dirty="0" smtClean="0"/>
              <a:t>&lt;20: do work on TG</a:t>
            </a:r>
          </a:p>
          <a:p>
            <a:pPr lvl="2"/>
            <a:r>
              <a:rPr lang="en-US" dirty="0" smtClean="0"/>
              <a:t>No data transfer needed, reduced total data </a:t>
            </a:r>
            <a:br>
              <a:rPr lang="en-US" dirty="0" smtClean="0"/>
            </a:br>
            <a:r>
              <a:rPr lang="en-US" dirty="0" smtClean="0"/>
              <a:t>transfer by ~50%</a:t>
            </a:r>
          </a:p>
          <a:p>
            <a:pPr lvl="1"/>
            <a:r>
              <a:rPr lang="en-US" dirty="0" smtClean="0"/>
              <a:t>&gt;20, &lt;60: send a bundle of work to an OSG CPU</a:t>
            </a:r>
          </a:p>
          <a:p>
            <a:pPr lvl="2"/>
            <a:r>
              <a:rPr lang="en-US" dirty="0" smtClean="0"/>
              <a:t>Limited </a:t>
            </a:r>
            <a:r>
              <a:rPr lang="en-US" dirty="0" err="1" smtClean="0"/>
              <a:t>subSGT</a:t>
            </a:r>
            <a:r>
              <a:rPr lang="en-US" dirty="0" smtClean="0"/>
              <a:t> data transfer, minimal </a:t>
            </a:r>
            <a:r>
              <a:rPr lang="en-US" dirty="0" err="1" smtClean="0"/>
              <a:t>RupVar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transfers, reasonable work/transfer (1-4 hrs)</a:t>
            </a:r>
          </a:p>
          <a:p>
            <a:pPr lvl="1"/>
            <a:r>
              <a:rPr lang="en-US" dirty="0" smtClean="0"/>
              <a:t>&gt;60: divide into bundles of ~60 variations</a:t>
            </a:r>
          </a:p>
          <a:p>
            <a:pPr lvl="2"/>
            <a:r>
              <a:rPr lang="en-US" dirty="0" smtClean="0"/>
              <a:t>Still have limited </a:t>
            </a:r>
            <a:r>
              <a:rPr lang="en-US" dirty="0" err="1" smtClean="0"/>
              <a:t>subSGT</a:t>
            </a:r>
            <a:r>
              <a:rPr lang="en-US" dirty="0" smtClean="0"/>
              <a:t> data transfer, </a:t>
            </a:r>
            <a:br>
              <a:rPr lang="en-US" dirty="0" smtClean="0"/>
            </a:br>
            <a:r>
              <a:rPr lang="en-US" dirty="0" smtClean="0"/>
              <a:t>minimal </a:t>
            </a:r>
            <a:r>
              <a:rPr lang="en-US" dirty="0" err="1" smtClean="0"/>
              <a:t>RupVar</a:t>
            </a:r>
            <a:r>
              <a:rPr lang="en-US" dirty="0" smtClean="0"/>
              <a:t> transfers, </a:t>
            </a:r>
            <a:br>
              <a:rPr lang="en-US" dirty="0" smtClean="0"/>
            </a:br>
            <a:r>
              <a:rPr lang="en-US" dirty="0" smtClean="0"/>
              <a:t>reasonable work/transfer (~4 hrs)</a:t>
            </a:r>
          </a:p>
          <a:p>
            <a:pPr lvl="2"/>
            <a:r>
              <a:rPr lang="en-US" dirty="0" smtClean="0"/>
              <a:t>Some redundant </a:t>
            </a:r>
            <a:r>
              <a:rPr lang="en-US" dirty="0" err="1" smtClean="0"/>
              <a:t>subSGT</a:t>
            </a:r>
            <a:r>
              <a:rPr lang="en-US" dirty="0" smtClean="0"/>
              <a:t> data </a:t>
            </a:r>
            <a:br>
              <a:rPr lang="en-US" dirty="0" smtClean="0"/>
            </a:br>
            <a:r>
              <a:rPr lang="en-US" dirty="0" smtClean="0"/>
              <a:t>transfer (~20%)</a:t>
            </a:r>
          </a:p>
        </p:txBody>
      </p:sp>
      <p:pic>
        <p:nvPicPr>
          <p:cNvPr id="5" name="Picture 4" descr="expand-seispeak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876800" y="2362200"/>
            <a:ext cx="4267199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Performance on OSG and XSEDE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990600"/>
            <a:ext cx="2819400" cy="5257800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255+ active parallel jobs on XSEDE Ranger</a:t>
            </a:r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2000+ CPUs acquired on OSG Resources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038600"/>
            <a:ext cx="5791200" cy="2371440"/>
          </a:xfrm>
          <a:prstGeom prst="rect">
            <a:avLst/>
          </a:prstGeom>
        </p:spPr>
      </p:pic>
      <p:pic>
        <p:nvPicPr>
          <p:cNvPr id="6" name="Picture 5" descr="activeTG21k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 rot="5400000">
            <a:off x="3932959" y="-580159"/>
            <a:ext cx="3487882" cy="60198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130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SGT Data Flow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676400" y="1143000"/>
            <a:ext cx="6096000" cy="4572000"/>
            <a:chOff x="1676400" y="1143000"/>
            <a:chExt cx="6096000" cy="4572000"/>
          </a:xfrm>
        </p:grpSpPr>
        <p:sp>
          <p:nvSpPr>
            <p:cNvPr id="7" name="Rectangle 6"/>
            <p:cNvSpPr/>
            <p:nvPr/>
          </p:nvSpPr>
          <p:spPr>
            <a:xfrm>
              <a:off x="6553200" y="1143000"/>
              <a:ext cx="1219200" cy="239839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76400" y="2667000"/>
              <a:ext cx="1371600" cy="87439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48000" y="5069205"/>
              <a:ext cx="1219200" cy="64579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preSG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4536" y="990600"/>
            <a:ext cx="8991600" cy="2616032"/>
          </a:xfrm>
          <a:prstGeom prst="rect">
            <a:avLst/>
          </a:prstGeom>
        </p:spPr>
      </p:pic>
      <p:pic>
        <p:nvPicPr>
          <p:cNvPr id="4" name="Picture 3" descr="postproc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76200" y="4191000"/>
            <a:ext cx="8915400" cy="177379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743512" y="3849148"/>
            <a:ext cx="2362200" cy="2402205"/>
          </a:xfrm>
          <a:prstGeom prst="rect">
            <a:avLst/>
          </a:prstGeom>
          <a:noFill/>
          <a:ln w="1905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76200" y="990600"/>
            <a:ext cx="8915400" cy="5257800"/>
            <a:chOff x="76200" y="990600"/>
            <a:chExt cx="8915400" cy="5257800"/>
          </a:xfrm>
        </p:grpSpPr>
        <p:sp>
          <p:nvSpPr>
            <p:cNvPr id="13" name="Rectangle 12"/>
            <p:cNvSpPr/>
            <p:nvPr/>
          </p:nvSpPr>
          <p:spPr>
            <a:xfrm>
              <a:off x="76200" y="990600"/>
              <a:ext cx="8915400" cy="270319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6200" y="3846195"/>
              <a:ext cx="6629400" cy="240220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990600"/>
            <a:ext cx="8553450" cy="5257800"/>
          </a:xfrm>
        </p:spPr>
        <p:txBody>
          <a:bodyPr/>
          <a:lstStyle/>
          <a:p>
            <a:r>
              <a:rPr lang="en-US" dirty="0" smtClean="0"/>
              <a:t>Addressing the diverse model of computation on different </a:t>
            </a:r>
            <a:r>
              <a:rPr lang="en-US" dirty="0" err="1" smtClean="0"/>
              <a:t>cyberinfrastructures</a:t>
            </a:r>
            <a:r>
              <a:rPr lang="en-US" dirty="0" smtClean="0"/>
              <a:t> a challenge</a:t>
            </a:r>
          </a:p>
          <a:p>
            <a:r>
              <a:rPr lang="en-US" dirty="0" smtClean="0"/>
              <a:t>Data hungry processes pose a special challenge: solution must be planned around data movement costs and requirements</a:t>
            </a:r>
          </a:p>
          <a:p>
            <a:r>
              <a:rPr lang="en-US" dirty="0" smtClean="0"/>
              <a:t>Solution is mostly generic</a:t>
            </a:r>
          </a:p>
          <a:p>
            <a:pPr lvl="1"/>
            <a:r>
              <a:rPr lang="en-US" dirty="0" smtClean="0"/>
              <a:t>Could be applied to other applications</a:t>
            </a:r>
          </a:p>
          <a:p>
            <a:pPr lvl="1"/>
            <a:r>
              <a:rPr lang="en-US" dirty="0" smtClean="0"/>
              <a:t>Could be applied to cloud resources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research was funded in part by NSF under ExTENCI (grant OCI-1007115), by NSF through </a:t>
            </a:r>
            <a:r>
              <a:rPr lang="en-US" dirty="0" smtClean="0"/>
              <a:t>TeraGrid/XSEDE </a:t>
            </a:r>
            <a:r>
              <a:rPr lang="en-US" dirty="0"/>
              <a:t>resources provided by TACC under grant TG-ASC090068, and by the </a:t>
            </a:r>
            <a:r>
              <a:rPr lang="en-US" dirty="0" smtClean="0"/>
              <a:t>US </a:t>
            </a:r>
            <a:r>
              <a:rPr lang="en-US" dirty="0"/>
              <a:t>Department of Energy under contract DE-AC02- </a:t>
            </a:r>
            <a:r>
              <a:rPr lang="en-US" dirty="0" smtClean="0"/>
              <a:t>06CH11357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It </a:t>
            </a:r>
            <a:r>
              <a:rPr lang="en-US" dirty="0"/>
              <a:t>also used Open Science Grid resources </a:t>
            </a:r>
            <a:r>
              <a:rPr lang="en-US" dirty="0" smtClean="0"/>
              <a:t>supported </a:t>
            </a:r>
            <a:r>
              <a:rPr lang="en-US" dirty="0"/>
              <a:t>by diverse sources, including DOE and </a:t>
            </a:r>
            <a:r>
              <a:rPr lang="en-US" dirty="0" smtClean="0"/>
              <a:t>NSF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5134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_b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" y="-15875"/>
            <a:ext cx="9153204" cy="27268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2904" y="2567170"/>
            <a:ext cx="9157282" cy="64922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b="1" dirty="0" smtClean="0"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752" y="-63005"/>
            <a:ext cx="3231814" cy="3016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904" y="2564252"/>
            <a:ext cx="6080090" cy="615553"/>
          </a:xfrm>
          <a:prstGeom prst="rect">
            <a:avLst/>
          </a:prstGeom>
          <a:noFill/>
        </p:spPr>
        <p:txBody>
          <a:bodyPr wrap="square" lIns="274320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Century Gothic"/>
                <a:cs typeface="Century Gothic"/>
              </a:rPr>
              <a:t>8-12 October 2012   Chicago, IL, USA</a:t>
            </a:r>
          </a:p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Century Gothic"/>
                <a:cs typeface="Century Gothic"/>
              </a:rPr>
              <a:t>http://www.ci.uchicago.edu/escience2012/</a:t>
            </a:r>
          </a:p>
        </p:txBody>
      </p:sp>
      <p:sp>
        <p:nvSpPr>
          <p:cNvPr id="9" name="Rectangle 8"/>
          <p:cNvSpPr/>
          <p:nvPr/>
        </p:nvSpPr>
        <p:spPr>
          <a:xfrm>
            <a:off x="442212" y="3342469"/>
            <a:ext cx="4358388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alibri"/>
                <a:cs typeface="Calibri"/>
              </a:rPr>
              <a:t>eScience Conference main events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Wednesday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– Friday</a:t>
            </a:r>
          </a:p>
          <a:p>
            <a:r>
              <a:rPr lang="en-US" sz="1100" dirty="0" smtClean="0">
                <a:latin typeface="Calibri"/>
                <a:cs typeface="Calibri"/>
              </a:rPr>
              <a:t>(keynotes, papers, panels, posters)</a:t>
            </a:r>
            <a:endParaRPr lang="en-US" sz="1100" dirty="0">
              <a:latin typeface="Calibri"/>
              <a:cs typeface="Calibri"/>
            </a:endParaRPr>
          </a:p>
          <a:p>
            <a:r>
              <a:rPr lang="en-US" sz="1100" i="1" dirty="0" smtClean="0">
                <a:solidFill>
                  <a:srgbClr val="FF6600"/>
                </a:solidFill>
                <a:latin typeface="Calibri"/>
                <a:cs typeface="Calibri"/>
              </a:rPr>
              <a:t>     </a:t>
            </a:r>
            <a:r>
              <a:rPr lang="en-US" sz="2000" i="1" dirty="0" smtClean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lang="en-US" sz="1600" i="1" dirty="0" smtClean="0">
                <a:solidFill>
                  <a:srgbClr val="FF6600"/>
                </a:solidFill>
                <a:latin typeface="Calibri"/>
                <a:cs typeface="Calibri"/>
              </a:rPr>
              <a:t>Paper submissions due 11 July; </a:t>
            </a:r>
            <a:r>
              <a:rPr lang="en-US" sz="1600" i="1" dirty="0" smtClean="0">
                <a:solidFill>
                  <a:srgbClr val="FF6600"/>
                </a:solidFill>
                <a:latin typeface="Calibri"/>
                <a:cs typeface="Calibri"/>
              </a:rPr>
              <a:t>posters, 24 </a:t>
            </a:r>
            <a:r>
              <a:rPr lang="en-US" sz="1600" i="1" dirty="0" smtClean="0">
                <a:solidFill>
                  <a:srgbClr val="FF6600"/>
                </a:solidFill>
                <a:latin typeface="Calibri"/>
                <a:cs typeface="Calibri"/>
              </a:rPr>
              <a:t>Aug</a:t>
            </a:r>
            <a:endParaRPr lang="en-US" sz="1000" i="1" dirty="0" smtClean="0">
              <a:solidFill>
                <a:srgbClr val="FF6600"/>
              </a:solidFill>
              <a:latin typeface="Calibri"/>
              <a:cs typeface="Calibri"/>
            </a:endParaRPr>
          </a:p>
          <a:p>
            <a:r>
              <a:rPr lang="en-US" sz="1400" b="1" dirty="0" smtClean="0">
                <a:latin typeface="Calibri"/>
                <a:cs typeface="Calibri"/>
              </a:rPr>
              <a:t>Microsoft </a:t>
            </a:r>
            <a:r>
              <a:rPr lang="en-US" sz="1400" b="1" dirty="0" err="1" smtClean="0">
                <a:latin typeface="Calibri"/>
                <a:cs typeface="Calibri"/>
              </a:rPr>
              <a:t>eScience</a:t>
            </a:r>
            <a:r>
              <a:rPr lang="en-US" sz="1400" b="1" dirty="0" smtClean="0">
                <a:latin typeface="Calibri"/>
                <a:cs typeface="Calibri"/>
              </a:rPr>
              <a:t> Workshop</a:t>
            </a:r>
            <a:r>
              <a:rPr lang="en-US" sz="1400" dirty="0" smtClean="0">
                <a:latin typeface="Calibri"/>
                <a:cs typeface="Calibri"/>
              </a:rPr>
              <a:t>  </a:t>
            </a:r>
            <a:r>
              <a:rPr lang="en-US" sz="1400" dirty="0" smtClean="0">
                <a:solidFill>
                  <a:srgbClr val="7F7F7F"/>
                </a:solidFill>
                <a:latin typeface="Calibri"/>
                <a:cs typeface="Calibri"/>
              </a:rPr>
              <a:t>Monday – Tuesday</a:t>
            </a:r>
          </a:p>
          <a:p>
            <a:r>
              <a:rPr lang="en-US" sz="1400" b="1" dirty="0" smtClean="0">
                <a:latin typeface="Calibri"/>
                <a:cs typeface="Calibri"/>
              </a:rPr>
              <a:t>Additional eScience workshops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 </a:t>
            </a:r>
            <a:r>
              <a:rPr lang="en-US" sz="1400" dirty="0" smtClean="0">
                <a:solidFill>
                  <a:srgbClr val="7F7F7F"/>
                </a:solidFill>
                <a:latin typeface="Calibri"/>
                <a:cs typeface="Calibri"/>
              </a:rPr>
              <a:t>Monday – Tuesday  </a:t>
            </a:r>
          </a:p>
          <a:p>
            <a:r>
              <a:rPr lang="en-US" sz="1400" b="1" dirty="0" smtClean="0">
                <a:latin typeface="Calibri"/>
                <a:cs typeface="Calibri"/>
              </a:rPr>
              <a:t>Open Grid Forum OGF36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  </a:t>
            </a:r>
            <a:r>
              <a:rPr lang="en-US" sz="1400" dirty="0" smtClean="0">
                <a:solidFill>
                  <a:srgbClr val="7F7F7F"/>
                </a:solidFill>
                <a:latin typeface="Calibri"/>
                <a:cs typeface="Calibri"/>
              </a:rPr>
              <a:t>Monday – Wednesday</a:t>
            </a:r>
          </a:p>
          <a:p>
            <a:r>
              <a:rPr lang="en-US" sz="1400" b="1" dirty="0" smtClean="0">
                <a:latin typeface="Calibri"/>
                <a:cs typeface="Calibri"/>
              </a:rPr>
              <a:t>GLIF Annual Meeting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  </a:t>
            </a:r>
            <a:r>
              <a:rPr lang="en-US" sz="1400" dirty="0" smtClean="0">
                <a:solidFill>
                  <a:srgbClr val="7F7F7F"/>
                </a:solidFill>
                <a:latin typeface="Calibri"/>
                <a:cs typeface="Calibri"/>
              </a:rPr>
              <a:t>Thursday – Friday</a:t>
            </a:r>
            <a:endParaRPr lang="en-US" sz="14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28706" y="3592157"/>
            <a:ext cx="33753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cs typeface="Century Gothic"/>
              </a:rPr>
              <a:t>Conference Tracks:</a:t>
            </a:r>
          </a:p>
          <a:p>
            <a:r>
              <a:rPr lang="en-US" sz="1200" b="1" dirty="0" smtClean="0">
                <a:cs typeface="Century Gothic"/>
              </a:rPr>
              <a:t>eScience Algorithms and Applications</a:t>
            </a:r>
          </a:p>
          <a:p>
            <a:pPr marL="91440" lvl="1"/>
            <a:r>
              <a:rPr lang="en-US" sz="1200" dirty="0" smtClean="0">
                <a:cs typeface="Century Gothic"/>
              </a:rPr>
              <a:t>• eScience application areas, including:</a:t>
            </a:r>
          </a:p>
          <a:p>
            <a:pPr marL="274320" lvl="2"/>
            <a:r>
              <a:rPr lang="en-US" sz="1200" dirty="0" smtClean="0">
                <a:cs typeface="Century Gothic"/>
              </a:rPr>
              <a:t>• Physical sciences</a:t>
            </a:r>
          </a:p>
          <a:p>
            <a:pPr marL="274320" lvl="2"/>
            <a:r>
              <a:rPr lang="en-US" sz="1200" dirty="0" smtClean="0">
                <a:cs typeface="Century Gothic"/>
              </a:rPr>
              <a:t>• Biomedical sciences</a:t>
            </a:r>
          </a:p>
          <a:p>
            <a:pPr marL="274320" lvl="2"/>
            <a:r>
              <a:rPr lang="en-US" sz="1200" dirty="0" smtClean="0">
                <a:cs typeface="Century Gothic"/>
              </a:rPr>
              <a:t>• Social sciences and humanities</a:t>
            </a:r>
          </a:p>
          <a:p>
            <a:pPr marL="91440" lvl="1"/>
            <a:r>
              <a:rPr lang="en-US" sz="1200" dirty="0" smtClean="0">
                <a:cs typeface="Century Gothic"/>
              </a:rPr>
              <a:t>• Data-oriented approaches and applications</a:t>
            </a:r>
          </a:p>
          <a:p>
            <a:pPr marL="91440" lvl="1"/>
            <a:r>
              <a:rPr lang="en-US" sz="1200" dirty="0" smtClean="0">
                <a:cs typeface="Century Gothic"/>
              </a:rPr>
              <a:t>• Compute-oriented approaches and applications</a:t>
            </a:r>
          </a:p>
          <a:p>
            <a:pPr marL="91440" lvl="1"/>
            <a:r>
              <a:rPr lang="en-US" sz="1200" dirty="0" smtClean="0">
                <a:cs typeface="Century Gothic"/>
              </a:rPr>
              <a:t>• Extreme scale approaches and applications</a:t>
            </a:r>
          </a:p>
          <a:p>
            <a:r>
              <a:rPr lang="en-US" sz="1200" b="1" dirty="0" smtClean="0">
                <a:cs typeface="Century Gothic"/>
              </a:rPr>
              <a:t>Cyberinfrastructure to support eScience</a:t>
            </a:r>
          </a:p>
          <a:p>
            <a:pPr marL="91440" lvl="1"/>
            <a:r>
              <a:rPr lang="en-US" sz="1200" dirty="0" smtClean="0">
                <a:cs typeface="Century Gothic"/>
              </a:rPr>
              <a:t>• Novel hardware</a:t>
            </a:r>
          </a:p>
          <a:p>
            <a:pPr marL="91440" lvl="1"/>
            <a:r>
              <a:rPr lang="en-US" sz="1200" dirty="0" smtClean="0">
                <a:cs typeface="Century Gothic"/>
              </a:rPr>
              <a:t>• Novel uses of production infrastructure</a:t>
            </a:r>
          </a:p>
          <a:p>
            <a:pPr marL="91440" lvl="1"/>
            <a:r>
              <a:rPr lang="en-US" sz="1200" dirty="0" smtClean="0">
                <a:cs typeface="Century Gothic"/>
              </a:rPr>
              <a:t>• Software and services</a:t>
            </a:r>
          </a:p>
          <a:p>
            <a:pPr marL="91440" lvl="1"/>
            <a:r>
              <a:rPr lang="en-US" sz="1200" dirty="0" smtClean="0">
                <a:cs typeface="Century Gothic"/>
              </a:rPr>
              <a:t>• Tools</a:t>
            </a:r>
            <a:endParaRPr lang="en-US" sz="1200" dirty="0"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1926" y="4926499"/>
            <a:ext cx="4336780" cy="18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  <a:spcAft>
                <a:spcPts val="200"/>
              </a:spcAft>
            </a:pPr>
            <a:r>
              <a:rPr lang="en-US" sz="1000" dirty="0" smtClean="0">
                <a:solidFill>
                  <a:srgbClr val="7F7F7F"/>
                </a:solidFill>
                <a:latin typeface="Calibri"/>
                <a:cs typeface="Calibri"/>
              </a:rPr>
              <a:t>General Chair </a:t>
            </a:r>
            <a:r>
              <a:rPr lang="en-US" sz="1000" dirty="0" smtClean="0">
                <a:latin typeface="Calibri"/>
                <a:cs typeface="Calibri"/>
              </a:rPr>
              <a:t>Ian Foster</a:t>
            </a:r>
          </a:p>
          <a:p>
            <a:pPr>
              <a:lnSpc>
                <a:spcPts val="1200"/>
              </a:lnSpc>
              <a:spcAft>
                <a:spcPts val="200"/>
              </a:spcAft>
            </a:pPr>
            <a:r>
              <a:rPr lang="en-US" sz="1000" dirty="0" smtClean="0">
                <a:solidFill>
                  <a:srgbClr val="7F7F7F"/>
                </a:solidFill>
                <a:latin typeface="Calibri"/>
                <a:cs typeface="Calibri"/>
              </a:rPr>
              <a:t>Program Co-Chairs</a:t>
            </a:r>
            <a:r>
              <a:rPr lang="en-US" sz="1000" dirty="0" smtClean="0">
                <a:latin typeface="Calibri"/>
                <a:cs typeface="Calibri"/>
              </a:rPr>
              <a:t> Daniel S. Katz, Heinz </a:t>
            </a:r>
            <a:r>
              <a:rPr lang="en-US" sz="1000" dirty="0" err="1" smtClean="0">
                <a:latin typeface="Calibri"/>
                <a:cs typeface="Calibri"/>
              </a:rPr>
              <a:t>Stockinger</a:t>
            </a:r>
            <a:endParaRPr lang="en-US" sz="1000" dirty="0" smtClean="0">
              <a:latin typeface="Calibri"/>
              <a:cs typeface="Calibri"/>
            </a:endParaRPr>
          </a:p>
          <a:p>
            <a:pPr marL="115888" indent="-115888">
              <a:lnSpc>
                <a:spcPts val="1200"/>
              </a:lnSpc>
              <a:spcAft>
                <a:spcPts val="200"/>
              </a:spcAft>
            </a:pPr>
            <a:r>
              <a:rPr lang="en-US" sz="1000" dirty="0" smtClean="0">
                <a:solidFill>
                  <a:srgbClr val="7F7F7F"/>
                </a:solidFill>
                <a:latin typeface="Calibri"/>
                <a:cs typeface="Calibri"/>
              </a:rPr>
              <a:t>Program Vice Co-Chairs</a:t>
            </a:r>
            <a:r>
              <a:rPr lang="en-US" sz="1000" dirty="0" smtClean="0">
                <a:latin typeface="Calibri"/>
                <a:cs typeface="Calibri"/>
              </a:rPr>
              <a:t> David Abramson, Gabrielle Allen, </a:t>
            </a:r>
            <a:br>
              <a:rPr lang="en-US" sz="1000" dirty="0" smtClean="0">
                <a:latin typeface="Calibri"/>
                <a:cs typeface="Calibri"/>
              </a:rPr>
            </a:br>
            <a:r>
              <a:rPr lang="en-US" sz="1000" dirty="0" smtClean="0">
                <a:latin typeface="Calibri"/>
                <a:cs typeface="Calibri"/>
              </a:rPr>
              <a:t>Rosa M. </a:t>
            </a:r>
            <a:r>
              <a:rPr lang="en-US" sz="1000" dirty="0" err="1" smtClean="0">
                <a:latin typeface="Calibri"/>
                <a:cs typeface="Calibri"/>
              </a:rPr>
              <a:t>Badia</a:t>
            </a:r>
            <a:r>
              <a:rPr lang="en-US" sz="1000" dirty="0" smtClean="0">
                <a:latin typeface="Calibri"/>
                <a:cs typeface="Calibri"/>
              </a:rPr>
              <a:t>, Geoffrey Fox</a:t>
            </a:r>
          </a:p>
          <a:p>
            <a:pPr>
              <a:lnSpc>
                <a:spcPts val="1200"/>
              </a:lnSpc>
              <a:spcAft>
                <a:spcPts val="200"/>
              </a:spcAft>
            </a:pPr>
            <a:r>
              <a:rPr lang="en-US" sz="1000" dirty="0" smtClean="0">
                <a:solidFill>
                  <a:srgbClr val="7F7F7F"/>
                </a:solidFill>
                <a:latin typeface="Calibri"/>
                <a:cs typeface="Calibri"/>
              </a:rPr>
              <a:t>Early Results and Works-in-Progress Posters Chair</a:t>
            </a:r>
            <a:r>
              <a:rPr lang="en-US" sz="1000" dirty="0" smtClean="0">
                <a:latin typeface="Calibri"/>
                <a:cs typeface="Calibri"/>
              </a:rPr>
              <a:t> Roger </a:t>
            </a:r>
            <a:r>
              <a:rPr lang="en-US" sz="1000" dirty="0" err="1" smtClean="0">
                <a:latin typeface="Calibri"/>
                <a:cs typeface="Calibri"/>
              </a:rPr>
              <a:t>Barga</a:t>
            </a:r>
            <a:endParaRPr lang="en-US" sz="1000" dirty="0" smtClean="0">
              <a:latin typeface="Calibri"/>
              <a:cs typeface="Calibri"/>
            </a:endParaRPr>
          </a:p>
          <a:p>
            <a:pPr>
              <a:lnSpc>
                <a:spcPts val="1200"/>
              </a:lnSpc>
              <a:spcAft>
                <a:spcPts val="200"/>
              </a:spcAft>
            </a:pPr>
            <a:r>
              <a:rPr lang="en-US" sz="1000" dirty="0">
                <a:solidFill>
                  <a:srgbClr val="7F7F7F"/>
                </a:solidFill>
                <a:cs typeface="Calibri"/>
              </a:rPr>
              <a:t>Workshops </a:t>
            </a:r>
            <a:r>
              <a:rPr lang="en-US" sz="1000" dirty="0" smtClean="0">
                <a:solidFill>
                  <a:srgbClr val="7F7F7F"/>
                </a:solidFill>
                <a:cs typeface="Calibri"/>
              </a:rPr>
              <a:t>Chair</a:t>
            </a:r>
            <a:r>
              <a:rPr lang="en-US" sz="1000" dirty="0" smtClean="0">
                <a:cs typeface="Calibri"/>
              </a:rPr>
              <a:t> </a:t>
            </a:r>
            <a:r>
              <a:rPr lang="en-US" sz="1000" dirty="0">
                <a:cs typeface="Calibri"/>
              </a:rPr>
              <a:t>Ruth </a:t>
            </a:r>
            <a:r>
              <a:rPr lang="en-US" sz="1000" dirty="0" err="1">
                <a:cs typeface="Calibri"/>
              </a:rPr>
              <a:t>Pordes</a:t>
            </a:r>
            <a:endParaRPr lang="en-US" sz="1000" dirty="0">
              <a:cs typeface="Calibri"/>
            </a:endParaRPr>
          </a:p>
          <a:p>
            <a:pPr>
              <a:lnSpc>
                <a:spcPts val="1200"/>
              </a:lnSpc>
              <a:spcAft>
                <a:spcPts val="200"/>
              </a:spcAft>
            </a:pPr>
            <a:r>
              <a:rPr lang="en-US" sz="1000" dirty="0">
                <a:solidFill>
                  <a:srgbClr val="7F7F7F"/>
                </a:solidFill>
                <a:cs typeface="Calibri"/>
              </a:rPr>
              <a:t>Sponsorship </a:t>
            </a:r>
            <a:r>
              <a:rPr lang="en-US" sz="1000" dirty="0" smtClean="0">
                <a:solidFill>
                  <a:srgbClr val="7F7F7F"/>
                </a:solidFill>
                <a:cs typeface="Calibri"/>
              </a:rPr>
              <a:t>Chair</a:t>
            </a:r>
            <a:r>
              <a:rPr lang="en-US" sz="1000" dirty="0" smtClean="0">
                <a:cs typeface="Calibri"/>
              </a:rPr>
              <a:t> </a:t>
            </a:r>
            <a:r>
              <a:rPr lang="en-US" sz="1000" dirty="0">
                <a:cs typeface="Calibri"/>
              </a:rPr>
              <a:t>Charlie Catlett</a:t>
            </a:r>
          </a:p>
          <a:p>
            <a:pPr>
              <a:lnSpc>
                <a:spcPts val="1200"/>
              </a:lnSpc>
              <a:spcAft>
                <a:spcPts val="200"/>
              </a:spcAft>
            </a:pPr>
            <a:r>
              <a:rPr lang="en-US" sz="1000" dirty="0">
                <a:solidFill>
                  <a:srgbClr val="7F7F7F"/>
                </a:solidFill>
                <a:cs typeface="Calibri"/>
              </a:rPr>
              <a:t>Conference Manager and Finance </a:t>
            </a:r>
            <a:r>
              <a:rPr lang="en-US" sz="1000" dirty="0" smtClean="0">
                <a:solidFill>
                  <a:srgbClr val="7F7F7F"/>
                </a:solidFill>
                <a:cs typeface="Calibri"/>
              </a:rPr>
              <a:t>Chair</a:t>
            </a:r>
            <a:r>
              <a:rPr lang="en-US" sz="1000" dirty="0" smtClean="0">
                <a:cs typeface="Calibri"/>
              </a:rPr>
              <a:t> </a:t>
            </a:r>
            <a:r>
              <a:rPr lang="en-US" sz="1000" dirty="0">
                <a:cs typeface="Calibri"/>
              </a:rPr>
              <a:t>Julie </a:t>
            </a:r>
            <a:r>
              <a:rPr lang="en-US" sz="1000" dirty="0" err="1">
                <a:cs typeface="Calibri"/>
              </a:rPr>
              <a:t>Wulf-Knoerzer</a:t>
            </a:r>
            <a:endParaRPr lang="en-US" sz="1000" dirty="0">
              <a:cs typeface="Calibri"/>
            </a:endParaRPr>
          </a:p>
          <a:p>
            <a:pPr>
              <a:lnSpc>
                <a:spcPts val="1200"/>
              </a:lnSpc>
              <a:spcAft>
                <a:spcPts val="200"/>
              </a:spcAft>
            </a:pPr>
            <a:r>
              <a:rPr lang="en-US" sz="1000" dirty="0">
                <a:solidFill>
                  <a:srgbClr val="7F7F7F"/>
                </a:solidFill>
                <a:cs typeface="Calibri"/>
              </a:rPr>
              <a:t>Publicity </a:t>
            </a:r>
            <a:r>
              <a:rPr lang="en-US" sz="1000" dirty="0" smtClean="0">
                <a:solidFill>
                  <a:srgbClr val="7F7F7F"/>
                </a:solidFill>
                <a:cs typeface="Calibri"/>
              </a:rPr>
              <a:t>Chairs</a:t>
            </a:r>
            <a:r>
              <a:rPr lang="en-US" sz="1000" dirty="0" smtClean="0">
                <a:cs typeface="Calibri"/>
              </a:rPr>
              <a:t> </a:t>
            </a:r>
            <a:r>
              <a:rPr lang="en-US" sz="1000" dirty="0" err="1">
                <a:cs typeface="Calibri"/>
              </a:rPr>
              <a:t>Kento</a:t>
            </a:r>
            <a:r>
              <a:rPr lang="en-US" sz="1000" dirty="0">
                <a:cs typeface="Calibri"/>
              </a:rPr>
              <a:t> Aida, </a:t>
            </a:r>
            <a:r>
              <a:rPr lang="en-US" sz="1000" dirty="0" err="1">
                <a:cs typeface="Calibri"/>
              </a:rPr>
              <a:t>Ioan</a:t>
            </a:r>
            <a:r>
              <a:rPr lang="en-US" sz="1000" dirty="0">
                <a:cs typeface="Calibri"/>
              </a:rPr>
              <a:t> </a:t>
            </a:r>
            <a:r>
              <a:rPr lang="en-US" sz="1000" dirty="0" err="1">
                <a:cs typeface="Calibri"/>
              </a:rPr>
              <a:t>Raicu</a:t>
            </a:r>
            <a:r>
              <a:rPr lang="en-US" sz="1000" dirty="0">
                <a:cs typeface="Calibri"/>
              </a:rPr>
              <a:t>, David </a:t>
            </a:r>
            <a:r>
              <a:rPr lang="en-US" sz="1000" dirty="0" err="1">
                <a:cs typeface="Calibri"/>
              </a:rPr>
              <a:t>Wallom</a:t>
            </a:r>
            <a:endParaRPr lang="en-US" sz="1000" dirty="0">
              <a:cs typeface="Calibri"/>
            </a:endParaRPr>
          </a:p>
          <a:p>
            <a:pPr>
              <a:lnSpc>
                <a:spcPts val="1200"/>
              </a:lnSpc>
              <a:spcAft>
                <a:spcPts val="200"/>
              </a:spcAft>
            </a:pPr>
            <a:endParaRPr lang="en-US" sz="1000" dirty="0" smtClean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833" y="2657754"/>
            <a:ext cx="1246851" cy="4702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4900" y="2756882"/>
            <a:ext cx="1510493" cy="31468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ExTENCI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599" y="990600"/>
            <a:ext cx="8702872" cy="5257800"/>
          </a:xfrm>
        </p:spPr>
        <p:txBody>
          <a:bodyPr>
            <a:noAutofit/>
          </a:bodyPr>
          <a:lstStyle/>
          <a:p>
            <a:r>
              <a:rPr lang="en-US" sz="2000" dirty="0" smtClean="0"/>
              <a:t>Website: https://</a:t>
            </a:r>
            <a:r>
              <a:rPr lang="en-US" sz="2000" dirty="0" err="1" smtClean="0"/>
              <a:t>sites.google.com/site/extenci</a:t>
            </a:r>
            <a:r>
              <a:rPr lang="en-US" sz="2000" dirty="0" smtClean="0"/>
              <a:t>/</a:t>
            </a:r>
          </a:p>
          <a:p>
            <a:r>
              <a:rPr lang="en-US" sz="2000" dirty="0" smtClean="0"/>
              <a:t>Joint Open Science</a:t>
            </a:r>
            <a:r>
              <a:rPr lang="en-US" sz="2000" dirty="0" smtClean="0">
                <a:solidFill>
                  <a:schemeClr val="tx1"/>
                </a:solidFill>
              </a:rPr>
              <a:t> Grid (OSG) and TeraGrid proje</a:t>
            </a:r>
            <a:r>
              <a:rPr lang="en-US" sz="2000" dirty="0" smtClean="0"/>
              <a:t>ct</a:t>
            </a:r>
          </a:p>
          <a:p>
            <a:pPr lvl="1"/>
            <a:r>
              <a:rPr lang="en-US" sz="1600" dirty="0" smtClean="0"/>
              <a:t>Funded by the National Science Foundation</a:t>
            </a:r>
            <a:r>
              <a:rPr lang="en-US" sz="1600" dirty="0" smtClean="0"/>
              <a:t> - Office </a:t>
            </a:r>
            <a:r>
              <a:rPr lang="en-US" sz="1600" dirty="0" smtClean="0"/>
              <a:t>of </a:t>
            </a:r>
            <a:r>
              <a:rPr lang="en-US" sz="1600" dirty="0" smtClean="0"/>
              <a:t>Cyberinfrastructure (OCI)</a:t>
            </a:r>
            <a:r>
              <a:rPr lang="en-US" sz="1600" dirty="0" smtClean="0"/>
              <a:t>, </a:t>
            </a:r>
            <a:r>
              <a:rPr lang="en-US" sz="1600" dirty="0" smtClean="0"/>
              <a:t>Mathematics  </a:t>
            </a:r>
            <a:r>
              <a:rPr lang="en-US" sz="1600" dirty="0" smtClean="0"/>
              <a:t>and</a:t>
            </a:r>
            <a:r>
              <a:rPr lang="en-US" sz="1600" dirty="0" smtClean="0"/>
              <a:t> Physics Directorate (MPS)</a:t>
            </a:r>
          </a:p>
          <a:p>
            <a:r>
              <a:rPr lang="en-US" sz="2000" dirty="0" smtClean="0"/>
              <a:t>PIs: Paul Avery (University of Florida), Ralph </a:t>
            </a:r>
            <a:r>
              <a:rPr lang="en-US" sz="2000" dirty="0" err="1" smtClean="0"/>
              <a:t>Roskies</a:t>
            </a:r>
            <a:r>
              <a:rPr lang="en-US" sz="2000" dirty="0" smtClean="0"/>
              <a:t> (Pittsburgh Supercomputing Center), and Daniel S. Katz (University of Chicago).</a:t>
            </a:r>
          </a:p>
          <a:p>
            <a:r>
              <a:rPr lang="en-US" sz="2000" dirty="0" smtClean="0"/>
              <a:t>Goal: Develop and provide production quality enhancements to the National Cyberinfrastructure that will enable specific science applications to more easily use both OSG and TeraGrid or broaden access to a capability to both TeraGrid and OSG users</a:t>
            </a:r>
          </a:p>
          <a:p>
            <a:r>
              <a:rPr lang="en-US" sz="2000" dirty="0" smtClean="0"/>
              <a:t>Metric: We will have reached the goal if a science project makes production use of the new capability and/or there is a measured performance improvement or additional throughput of science application</a:t>
            </a:r>
          </a:p>
          <a:p>
            <a:endParaRPr lang="en-US" sz="2000" dirty="0" smtClean="0"/>
          </a:p>
          <a:p>
            <a:r>
              <a:rPr lang="en-US" sz="2000" dirty="0" smtClean="0"/>
              <a:t>Project rule: No Demos!</a:t>
            </a:r>
          </a:p>
          <a:p>
            <a:pPr lvl="1"/>
            <a:r>
              <a:rPr lang="en-US" sz="1600" dirty="0" smtClean="0"/>
              <a:t>If it’s not a step towards production usage with the users involved, don’t do it</a:t>
            </a: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ExTENCI Subprojects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599" y="990600"/>
            <a:ext cx="8702872" cy="5257800"/>
          </a:xfrm>
        </p:spPr>
        <p:txBody>
          <a:bodyPr>
            <a:noAutofit/>
          </a:bodyPr>
          <a:lstStyle/>
          <a:p>
            <a:r>
              <a:rPr lang="en-US" dirty="0" smtClean="0"/>
              <a:t>Technologies – Application/User – Leads (Sites)</a:t>
            </a:r>
          </a:p>
          <a:p>
            <a:pPr lvl="1"/>
            <a:r>
              <a:rPr lang="en-US" sz="2400" dirty="0" smtClean="0"/>
              <a:t>Distributed File System (</a:t>
            </a:r>
            <a:r>
              <a:rPr lang="en-US" sz="2400" dirty="0" err="1" smtClean="0"/>
              <a:t>Lustre</a:t>
            </a:r>
            <a:r>
              <a:rPr lang="en-US" sz="2400" dirty="0" smtClean="0"/>
              <a:t>-WAN) – CMS/ATLAS HEP – Ralph </a:t>
            </a:r>
            <a:r>
              <a:rPr lang="en-US" sz="2400" dirty="0" err="1" smtClean="0"/>
              <a:t>Roskies</a:t>
            </a:r>
            <a:r>
              <a:rPr lang="en-US" sz="2400" dirty="0" smtClean="0"/>
              <a:t> &amp; Paul Avery (PSC, U Florida)</a:t>
            </a:r>
          </a:p>
          <a:p>
            <a:pPr lvl="1"/>
            <a:r>
              <a:rPr lang="en-US" sz="2400" dirty="0" smtClean="0"/>
              <a:t>Virtual Machines – STAR &amp; CMS – Carol Song, Sebastian </a:t>
            </a:r>
            <a:r>
              <a:rPr lang="en-US" sz="2400" dirty="0" err="1" smtClean="0"/>
              <a:t>Goasguen</a:t>
            </a:r>
            <a:r>
              <a:rPr lang="en-US" sz="2400" dirty="0" smtClean="0"/>
              <a:t>, Todd </a:t>
            </a:r>
            <a:r>
              <a:rPr lang="en-US" sz="2400" dirty="0" err="1" smtClean="0"/>
              <a:t>Tannenbaum</a:t>
            </a:r>
            <a:r>
              <a:rPr lang="en-US" sz="2400" dirty="0" smtClean="0"/>
              <a:t> (Purdue, Clemson, Wisconsin)</a:t>
            </a:r>
          </a:p>
          <a:p>
            <a:pPr lvl="1"/>
            <a:r>
              <a:rPr lang="en-US" sz="2400" b="1" dirty="0" smtClean="0"/>
              <a:t>Workflow &amp; Client Tools – SCEC &amp; Protein Folding – Daniel S. Katz, Mike Wilde (U Chicago)</a:t>
            </a:r>
          </a:p>
          <a:p>
            <a:pPr lvl="1"/>
            <a:r>
              <a:rPr lang="en-US" sz="2400" dirty="0" smtClean="0"/>
              <a:t>Job Submission Paradigms – Cactus Application – </a:t>
            </a:r>
            <a:r>
              <a:rPr lang="en-US" sz="2400" dirty="0" err="1" smtClean="0"/>
              <a:t>Shantenu</a:t>
            </a:r>
            <a:r>
              <a:rPr lang="en-US" sz="2400" dirty="0" smtClean="0"/>
              <a:t> </a:t>
            </a:r>
            <a:r>
              <a:rPr lang="en-US" sz="2400" dirty="0" err="1" smtClean="0"/>
              <a:t>Jha</a:t>
            </a:r>
            <a:r>
              <a:rPr lang="en-US" sz="2400" dirty="0" smtClean="0"/>
              <a:t> (Rutgers)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599" y="990600"/>
            <a:ext cx="8702872" cy="5410200"/>
          </a:xfrm>
        </p:spPr>
        <p:txBody>
          <a:bodyPr>
            <a:noAutofit/>
          </a:bodyPr>
          <a:lstStyle/>
          <a:p>
            <a:r>
              <a:rPr lang="en-US" sz="2400" dirty="0" smtClean="0"/>
              <a:t>Addressing the challenge of reducing the time-to-solution of the </a:t>
            </a:r>
            <a:r>
              <a:rPr lang="en-US" sz="2400" dirty="0" err="1" smtClean="0"/>
              <a:t>CyberShake</a:t>
            </a:r>
            <a:r>
              <a:rPr lang="en-US" sz="2400" dirty="0" smtClean="0"/>
              <a:t> earthquake simulation workflow</a:t>
            </a:r>
          </a:p>
          <a:p>
            <a:r>
              <a:rPr lang="en-US" sz="2400" dirty="0" smtClean="0"/>
              <a:t>Goal: </a:t>
            </a:r>
            <a:r>
              <a:rPr lang="en-US" sz="2400" dirty="0"/>
              <a:t>T</a:t>
            </a:r>
            <a:r>
              <a:rPr lang="en-US" sz="2400" dirty="0" smtClean="0"/>
              <a:t>o </a:t>
            </a:r>
            <a:r>
              <a:rPr lang="en-US" sz="2400" dirty="0"/>
              <a:t>reduce </a:t>
            </a:r>
            <a:r>
              <a:rPr lang="en-US" sz="2400" dirty="0" smtClean="0"/>
              <a:t>time-to-solution </a:t>
            </a:r>
            <a:r>
              <a:rPr lang="en-US" sz="2400" dirty="0"/>
              <a:t>by optimally </a:t>
            </a:r>
            <a:r>
              <a:rPr lang="en-US" sz="2400" dirty="0" smtClean="0"/>
              <a:t>utilizing </a:t>
            </a:r>
            <a:r>
              <a:rPr lang="en-US" sz="2400" dirty="0"/>
              <a:t>opportunistically obtained compute cores and wide-area data </a:t>
            </a:r>
            <a:r>
              <a:rPr lang="en-US" sz="2400" dirty="0" smtClean="0"/>
              <a:t>bandwidth on OSG and XSEDE production </a:t>
            </a:r>
            <a:r>
              <a:rPr lang="en-US" sz="2400" dirty="0" err="1" smtClean="0"/>
              <a:t>cyberinfrastructures</a:t>
            </a:r>
            <a:endParaRPr lang="en-US" sz="2400" dirty="0" smtClean="0"/>
          </a:p>
          <a:p>
            <a:r>
              <a:rPr lang="en-US" sz="2400" dirty="0" smtClean="0"/>
              <a:t>Approach: Clustering jobs and data into chunks suitable and favorable to the properties of each environment</a:t>
            </a:r>
          </a:p>
          <a:p>
            <a:r>
              <a:rPr lang="en-US" sz="2400" dirty="0" smtClean="0"/>
              <a:t>Result: Achieved a sustained and balanced workload distribution of a large number of computations and large data using Swift and its Coasters framework</a:t>
            </a:r>
          </a:p>
          <a:p>
            <a:pPr lvl="1"/>
            <a:r>
              <a:rPr lang="en-US" sz="2000" dirty="0" smtClean="0"/>
              <a:t>Representative of a generalized solution to seamlessly access diverse resources in a single high-level run</a:t>
            </a:r>
          </a:p>
          <a:p>
            <a:pPr marL="0" indent="0">
              <a:buNone/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SCEC </a:t>
            </a:r>
            <a:r>
              <a:rPr lang="en-US" dirty="0" err="1" smtClean="0"/>
              <a:t>CyberShake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990600"/>
            <a:ext cx="5029200" cy="530346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Part of SCEC (PI: Tom Jordan, USC)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Using large scale simulation data, estimate probabilistic seismic hazard (PSHA) curves for sites in southern California (probability that ground motion will exceed some threshold over a given time period)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Used by hospitals, power plants, schools, etc. as part of their risk assessment</a:t>
            </a:r>
          </a:p>
          <a:p>
            <a:r>
              <a:rPr lang="en-US" dirty="0" smtClean="0"/>
              <a:t>Based on Rupture Variations (</a:t>
            </a:r>
            <a:r>
              <a:rPr lang="en-US" dirty="0" err="1" smtClean="0"/>
              <a:t>RupVar</a:t>
            </a:r>
            <a:r>
              <a:rPr lang="en-US" dirty="0" smtClean="0"/>
              <a:t>) set</a:t>
            </a:r>
          </a:p>
          <a:p>
            <a:pPr lvl="1"/>
            <a:r>
              <a:rPr lang="en-US" dirty="0" smtClean="0"/>
              <a:t>~14,000 Potential ruptures, with likelihood derived from earthquake rupture forecast (ERF)</a:t>
            </a:r>
          </a:p>
          <a:p>
            <a:r>
              <a:rPr lang="en-US" dirty="0" smtClean="0"/>
              <a:t>Use cases:</a:t>
            </a:r>
          </a:p>
          <a:p>
            <a:pPr marL="688975" lvl="2" indent="-227013">
              <a:buFont typeface="+mj-lt"/>
              <a:buAutoNum type="arabicPeriod"/>
            </a:pPr>
            <a:r>
              <a:rPr lang="en-US" dirty="0" smtClean="0"/>
              <a:t>Build map of area (run 1k-10k locations) based on latest </a:t>
            </a:r>
            <a:r>
              <a:rPr lang="en-US" dirty="0" err="1" smtClean="0"/>
              <a:t>RupVarset</a:t>
            </a:r>
            <a:endParaRPr lang="en-US" dirty="0" smtClean="0"/>
          </a:p>
          <a:p>
            <a:pPr marL="688975" lvl="2" indent="-227013">
              <a:buFont typeface="+mj-lt"/>
              <a:buAutoNum type="arabicPeriod"/>
            </a:pPr>
            <a:r>
              <a:rPr lang="en-US" dirty="0" smtClean="0"/>
              <a:t>Run one location, based on latest </a:t>
            </a:r>
            <a:r>
              <a:rPr lang="en-US" dirty="0" err="1" smtClean="0"/>
              <a:t>RupVar</a:t>
            </a:r>
            <a:r>
              <a:rPr lang="en-US" dirty="0" smtClean="0"/>
              <a:t> set</a:t>
            </a:r>
          </a:p>
          <a:p>
            <a:pPr marL="688975" lvl="2" indent="-227013">
              <a:buNone/>
            </a:pPr>
            <a:r>
              <a:rPr lang="en-US" dirty="0" smtClean="0"/>
              <a:t>(~270 locations run to-date by SCEC, all on USC or TG)</a:t>
            </a:r>
          </a:p>
          <a:p>
            <a:endParaRPr lang="en-US" dirty="0"/>
          </a:p>
        </p:txBody>
      </p:sp>
      <p:pic>
        <p:nvPicPr>
          <p:cNvPr id="5" name="Picture 4" descr="map_cb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533400"/>
            <a:ext cx="4252913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562600" y="4724400"/>
            <a:ext cx="3429000" cy="1569660"/>
          </a:xfrm>
          <a:prstGeom prst="rect">
            <a:avLst/>
          </a:prstGeom>
          <a:solidFill>
            <a:srgbClr val="FFF6C4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600" dirty="0"/>
              <a:t>Managing these requires effective grid workflow tools </a:t>
            </a:r>
            <a:r>
              <a:rPr lang="en-US" sz="1600" dirty="0" smtClean="0"/>
              <a:t>for </a:t>
            </a:r>
            <a:r>
              <a:rPr lang="en-US" sz="1600" dirty="0"/>
              <a:t>job submission, data management and error </a:t>
            </a:r>
            <a:r>
              <a:rPr lang="en-US" sz="1600" dirty="0" smtClean="0"/>
              <a:t>recovery.</a:t>
            </a:r>
          </a:p>
          <a:p>
            <a:pPr>
              <a:defRPr/>
            </a:pPr>
            <a:r>
              <a:rPr lang="en-US" sz="1600" dirty="0" smtClean="0"/>
              <a:t>Currently running production on TG using </a:t>
            </a:r>
            <a:r>
              <a:rPr lang="en-US" sz="1600" dirty="0"/>
              <a:t>Pegasus (ISI) and </a:t>
            </a:r>
            <a:r>
              <a:rPr lang="en-US" sz="1600" dirty="0" err="1" smtClean="0"/>
              <a:t>DAGman</a:t>
            </a:r>
            <a:r>
              <a:rPr lang="en-US" sz="1600" dirty="0" smtClean="0"/>
              <a:t> (Wisconsin).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874089" y="4114800"/>
            <a:ext cx="12699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Image courtesy of Philip </a:t>
            </a:r>
            <a:r>
              <a:rPr lang="en-US" sz="1100" dirty="0" err="1" smtClean="0"/>
              <a:t>Maechling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SCEC </a:t>
            </a:r>
            <a:r>
              <a:rPr lang="en-US" dirty="0" err="1" smtClean="0"/>
              <a:t>CyberShake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 each location</a:t>
            </a:r>
          </a:p>
          <a:p>
            <a:pPr lvl="1"/>
            <a:r>
              <a:rPr lang="en-US" dirty="0" smtClean="0"/>
              <a:t>SGT: a pair of MPI runs (~400 cores, ~10 hours)</a:t>
            </a:r>
          </a:p>
          <a:p>
            <a:pPr lvl="1"/>
            <a:r>
              <a:rPr lang="en-US" dirty="0" smtClean="0"/>
              <a:t>PP: ~840,000 parallel short jobs (420,000 synthetic seismograms, 420,000 extractions of peak ground motion)</a:t>
            </a:r>
          </a:p>
          <a:p>
            <a:r>
              <a:rPr lang="en-US" dirty="0" smtClean="0"/>
              <a:t>Rupture Variation (</a:t>
            </a:r>
            <a:r>
              <a:rPr lang="en-US" dirty="0" err="1" smtClean="0"/>
              <a:t>RupVar</a:t>
            </a:r>
            <a:r>
              <a:rPr lang="en-US" dirty="0" smtClean="0"/>
              <a:t>) dataset</a:t>
            </a:r>
          </a:p>
          <a:p>
            <a:pPr lvl="1"/>
            <a:r>
              <a:rPr lang="en-US" dirty="0" smtClean="0"/>
              <a:t>~14,000 Potential ruptures, with likelihood derived from earthquake rupture forecast (ERF)</a:t>
            </a:r>
          </a:p>
          <a:p>
            <a:pPr lvl="2"/>
            <a:r>
              <a:rPr lang="en-US" dirty="0" smtClean="0"/>
              <a:t>~7000 will affect any one site</a:t>
            </a:r>
          </a:p>
          <a:p>
            <a:pPr lvl="1"/>
            <a:r>
              <a:rPr lang="en-US" dirty="0" smtClean="0"/>
              <a:t>2-1000 variations (45 average) per rupture, all equally likely (~600k rupture variations total)</a:t>
            </a:r>
          </a:p>
          <a:p>
            <a:pPr lvl="1"/>
            <a:r>
              <a:rPr lang="en-US" dirty="0" smtClean="0"/>
              <a:t>Data size: ~2 TB total</a:t>
            </a:r>
          </a:p>
          <a:p>
            <a:pPr lvl="2"/>
            <a:r>
              <a:rPr lang="en-US" dirty="0" smtClean="0"/>
              <a:t>146 MB per rupture (average)</a:t>
            </a:r>
          </a:p>
          <a:p>
            <a:pPr lvl="2"/>
            <a:r>
              <a:rPr lang="en-US" dirty="0" smtClean="0"/>
              <a:t>~3 MB per rupture variation (average)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SGT Data Flow</a:t>
            </a:r>
            <a:endParaRPr lang="en-US" dirty="0"/>
          </a:p>
        </p:txBody>
      </p:sp>
      <p:pic>
        <p:nvPicPr>
          <p:cNvPr id="8" name="Picture 7" descr="workflow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041400"/>
            <a:ext cx="4051300" cy="2159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133600" y="838201"/>
            <a:ext cx="1828800" cy="114299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preSG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4497" y="3556168"/>
            <a:ext cx="9067800" cy="2616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Postprocessing</a:t>
            </a:r>
            <a:r>
              <a:rPr lang="en-US" dirty="0" smtClean="0"/>
              <a:t> Data Flow</a:t>
            </a:r>
            <a:endParaRPr lang="en-US" dirty="0"/>
          </a:p>
        </p:txBody>
      </p:sp>
      <p:pic>
        <p:nvPicPr>
          <p:cNvPr id="10" name="Picture 9" descr="workflow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733800"/>
            <a:ext cx="4051300" cy="2159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Oval 10"/>
          <p:cNvSpPr/>
          <p:nvPr/>
        </p:nvSpPr>
        <p:spPr>
          <a:xfrm>
            <a:off x="457200" y="4267200"/>
            <a:ext cx="3822700" cy="154939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562600" y="3352800"/>
            <a:ext cx="3314700" cy="2911475"/>
            <a:chOff x="5562600" y="3352800"/>
            <a:chExt cx="3314700" cy="2911475"/>
          </a:xfrm>
        </p:grpSpPr>
        <p:pic>
          <p:nvPicPr>
            <p:cNvPr id="9" name="Picture 8" descr="workflow-seismogram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2600" y="3352800"/>
              <a:ext cx="3048000" cy="15240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12" name="Picture 11" descr="workflow-peakcalc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2600" y="5222875"/>
              <a:ext cx="3314700" cy="1041400"/>
            </a:xfrm>
            <a:prstGeom prst="rect">
              <a:avLst/>
            </a:prstGeom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pic>
      </p:grpSp>
      <p:pic>
        <p:nvPicPr>
          <p:cNvPr id="3" name="Picture 2" descr="postproc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Swift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52400" y="872416"/>
            <a:ext cx="8553450" cy="57150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Idea: use Swift instead of Pegasus/</a:t>
            </a:r>
            <a:r>
              <a:rPr lang="en-US" sz="2800" dirty="0" err="1" smtClean="0"/>
              <a:t>DAGman</a:t>
            </a:r>
            <a:endParaRPr lang="en-US" sz="2800" dirty="0" smtClean="0"/>
          </a:p>
          <a:p>
            <a:pPr lvl="1"/>
            <a:r>
              <a:rPr lang="en-US" sz="2400" dirty="0" smtClean="0"/>
              <a:t>To get more </a:t>
            </a:r>
            <a:r>
              <a:rPr lang="en-US" sz="2400" dirty="0" smtClean="0"/>
              <a:t>control; </a:t>
            </a:r>
            <a:r>
              <a:rPr lang="en-US" sz="2400" dirty="0" smtClean="0"/>
              <a:t>Pegasus/</a:t>
            </a:r>
            <a:r>
              <a:rPr lang="en-US" sz="2400" dirty="0" err="1" smtClean="0"/>
              <a:t>DAGman</a:t>
            </a:r>
            <a:r>
              <a:rPr lang="en-US" sz="2400" dirty="0" smtClean="0"/>
              <a:t> is a black </a:t>
            </a:r>
            <a:r>
              <a:rPr lang="en-US" sz="2400" dirty="0" smtClean="0"/>
              <a:t>box</a:t>
            </a:r>
            <a:r>
              <a:rPr lang="en-US" sz="2400" dirty="0" smtClean="0"/>
              <a:t>, but</a:t>
            </a:r>
            <a:r>
              <a:rPr lang="en-US" sz="2400" dirty="0" smtClean="0"/>
              <a:t> </a:t>
            </a:r>
            <a:r>
              <a:rPr lang="en-US" sz="2400" dirty="0" smtClean="0"/>
              <a:t>w</a:t>
            </a:r>
            <a:r>
              <a:rPr lang="en-US" sz="2400" dirty="0" smtClean="0"/>
              <a:t>e </a:t>
            </a:r>
            <a:r>
              <a:rPr lang="en-US" sz="2400" dirty="0" smtClean="0"/>
              <a:t>can change Swift as </a:t>
            </a:r>
            <a:r>
              <a:rPr lang="en-US" sz="2400" dirty="0" smtClean="0"/>
              <a:t>needed</a:t>
            </a:r>
          </a:p>
          <a:p>
            <a:r>
              <a:rPr lang="en-US" sz="2811" dirty="0" smtClean="0"/>
              <a:t>Swift is a parallel scripting language/system</a:t>
            </a:r>
            <a:endParaRPr lang="en-US" sz="2811" dirty="0" smtClean="0"/>
          </a:p>
          <a:p>
            <a:r>
              <a:rPr lang="en-US" sz="2800" dirty="0" smtClean="0"/>
              <a:t>Use Coasters multi-level scheduling (Swift’s pilot job mechanism) </a:t>
            </a:r>
          </a:p>
          <a:p>
            <a:pPr lvl="1"/>
            <a:r>
              <a:rPr lang="en-US" sz="2400" dirty="0" smtClean="0"/>
              <a:t>We can opportunistically acquire about 2000 CPUs on OSG in a few hours</a:t>
            </a:r>
          </a:p>
          <a:p>
            <a:r>
              <a:rPr lang="en-US" sz="2800" dirty="0" smtClean="0"/>
              <a:t>Swift handles </a:t>
            </a:r>
            <a:br>
              <a:rPr lang="en-US" sz="2800" dirty="0" smtClean="0"/>
            </a:br>
            <a:r>
              <a:rPr lang="en-US" sz="2800" dirty="0" smtClean="0"/>
              <a:t>backend operation</a:t>
            </a:r>
          </a:p>
          <a:p>
            <a:pPr lvl="1"/>
            <a:r>
              <a:rPr lang="en-US" sz="2378" dirty="0" smtClean="0"/>
              <a:t>Can move files </a:t>
            </a:r>
            <a:br>
              <a:rPr lang="en-US" sz="2378" dirty="0" smtClean="0"/>
            </a:br>
            <a:r>
              <a:rPr lang="en-US" sz="2378" dirty="0" smtClean="0"/>
              <a:t>to/from and launch </a:t>
            </a:r>
            <a:br>
              <a:rPr lang="en-US" sz="2378" dirty="0" smtClean="0"/>
            </a:br>
            <a:r>
              <a:rPr lang="en-US" sz="2378" dirty="0" smtClean="0"/>
              <a:t>jobs on TG, OSG, etc.</a:t>
            </a:r>
            <a:endParaRPr lang="en-US" sz="2800" dirty="0" smtClean="0"/>
          </a:p>
          <a:p>
            <a:pPr>
              <a:buNone/>
            </a:pPr>
            <a:endParaRPr lang="en-US" sz="6486" dirty="0" smtClean="0"/>
          </a:p>
          <a:p>
            <a:pPr algn="ctr">
              <a:buNone/>
            </a:pPr>
            <a:r>
              <a:rPr lang="en-US" sz="2800" dirty="0" smtClean="0"/>
              <a:t>Swift - http://</a:t>
            </a:r>
            <a:r>
              <a:rPr lang="en-US" sz="2800" dirty="0" err="1" smtClean="0"/>
              <a:t>www.ci.uchicago.edu</a:t>
            </a:r>
            <a:r>
              <a:rPr lang="en-US" sz="2800" dirty="0" smtClean="0"/>
              <a:t>/swift</a:t>
            </a:r>
          </a:p>
        </p:txBody>
      </p:sp>
      <p:pic>
        <p:nvPicPr>
          <p:cNvPr id="5" name="Picture 4" descr="Screen Shot 2012-06-12 at 7.26.3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1" y="3335616"/>
            <a:ext cx="5562599" cy="2707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_blue_template_V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1754</TotalTime>
  <Words>1629</Words>
  <Application>Microsoft Macintosh PowerPoint</Application>
  <PresentationFormat>On-screen Show (4:3)</PresentationFormat>
  <Paragraphs>180</Paragraphs>
  <Slides>18</Slides>
  <Notes>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CI_blue_template_V3</vt:lpstr>
      <vt:lpstr>Job and Data Clustering for Aggregate Use of Multiple Production Cyberinfrastructures </vt:lpstr>
      <vt:lpstr>ExTENCI</vt:lpstr>
      <vt:lpstr>ExTENCI Subprojects</vt:lpstr>
      <vt:lpstr>Overview</vt:lpstr>
      <vt:lpstr>SCEC CyberShake</vt:lpstr>
      <vt:lpstr>SCEC CyberShake</vt:lpstr>
      <vt:lpstr>SGT Data Flow</vt:lpstr>
      <vt:lpstr>Postprocessing Data Flow</vt:lpstr>
      <vt:lpstr>Swift</vt:lpstr>
      <vt:lpstr>Straightforward Swift implementation</vt:lpstr>
      <vt:lpstr>Problems with straightforward code</vt:lpstr>
      <vt:lpstr>Analysis</vt:lpstr>
      <vt:lpstr>Current solution</vt:lpstr>
      <vt:lpstr>Performance on OSG and XSEDE</vt:lpstr>
      <vt:lpstr>SGT Data Flow</vt:lpstr>
      <vt:lpstr>Conclusions</vt:lpstr>
      <vt:lpstr>Acknowledgements</vt:lpstr>
      <vt:lpstr>Slide 18</vt:lpstr>
    </vt:vector>
  </TitlesOfParts>
  <Company>Computation Institute, University of Chicago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Vas Vasiliadis</dc:creator>
  <cp:lastModifiedBy>Daniel S. Katz</cp:lastModifiedBy>
  <cp:revision>167</cp:revision>
  <dcterms:created xsi:type="dcterms:W3CDTF">2012-06-19T06:52:46Z</dcterms:created>
  <dcterms:modified xsi:type="dcterms:W3CDTF">2012-06-19T08:03:20Z</dcterms:modified>
</cp:coreProperties>
</file>